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7315200" cy="96012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pPr/>
              <a:t>19.08.2023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16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pPr/>
              <a:t>19.08.2023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20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pPr/>
              <a:t>19.08.2023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9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pPr/>
              <a:t>19.08.2023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0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pPr/>
              <a:t>19.08.2023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8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pPr/>
              <a:t>19.08.2023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90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pPr/>
              <a:t>19.08.2023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08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pPr/>
              <a:t>19.08.2023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20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pPr/>
              <a:t>19.08.2023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6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pPr/>
              <a:t>19.08.2023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88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pPr/>
              <a:t>19.08.2023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88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B3054-B75A-4BD7-8B3E-8DC0F614FAF3}" type="datetimeFigureOut">
              <a:rPr lang="de-DE" smtClean="0"/>
              <a:pPr/>
              <a:t>19.08.2023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06FE-6571-4354-8775-F8708372C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72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6633408-C82C-404B-9B3D-FEFF8133B7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511908"/>
              </p:ext>
            </p:extLst>
          </p:nvPr>
        </p:nvGraphicFramePr>
        <p:xfrm>
          <a:off x="256786" y="176754"/>
          <a:ext cx="11760970" cy="4847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552">
                  <a:extLst>
                    <a:ext uri="{9D8B030D-6E8A-4147-A177-3AD203B41FA5}">
                      <a16:colId xmlns:a16="http://schemas.microsoft.com/office/drawing/2014/main" val="3854920647"/>
                    </a:ext>
                  </a:extLst>
                </a:gridCol>
                <a:gridCol w="2233460">
                  <a:extLst>
                    <a:ext uri="{9D8B030D-6E8A-4147-A177-3AD203B41FA5}">
                      <a16:colId xmlns:a16="http://schemas.microsoft.com/office/drawing/2014/main" val="390101396"/>
                    </a:ext>
                  </a:extLst>
                </a:gridCol>
                <a:gridCol w="2199675">
                  <a:extLst>
                    <a:ext uri="{9D8B030D-6E8A-4147-A177-3AD203B41FA5}">
                      <a16:colId xmlns:a16="http://schemas.microsoft.com/office/drawing/2014/main" val="2398437310"/>
                    </a:ext>
                  </a:extLst>
                </a:gridCol>
                <a:gridCol w="1669112">
                  <a:extLst>
                    <a:ext uri="{9D8B030D-6E8A-4147-A177-3AD203B41FA5}">
                      <a16:colId xmlns:a16="http://schemas.microsoft.com/office/drawing/2014/main" val="2489523341"/>
                    </a:ext>
                  </a:extLst>
                </a:gridCol>
                <a:gridCol w="1610687">
                  <a:extLst>
                    <a:ext uri="{9D8B030D-6E8A-4147-A177-3AD203B41FA5}">
                      <a16:colId xmlns:a16="http://schemas.microsoft.com/office/drawing/2014/main" val="1111336996"/>
                    </a:ext>
                  </a:extLst>
                </a:gridCol>
                <a:gridCol w="2340528">
                  <a:extLst>
                    <a:ext uri="{9D8B030D-6E8A-4147-A177-3AD203B41FA5}">
                      <a16:colId xmlns:a16="http://schemas.microsoft.com/office/drawing/2014/main" val="3184709749"/>
                    </a:ext>
                  </a:extLst>
                </a:gridCol>
                <a:gridCol w="1044956">
                  <a:extLst>
                    <a:ext uri="{9D8B030D-6E8A-4147-A177-3AD203B41FA5}">
                      <a16:colId xmlns:a16="http://schemas.microsoft.com/office/drawing/2014/main" val="2013414538"/>
                    </a:ext>
                  </a:extLst>
                </a:gridCol>
              </a:tblGrid>
              <a:tr h="306152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Montag</a:t>
                      </a:r>
                      <a:endParaRPr lang="de-DE" sz="11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Dienstag</a:t>
                      </a:r>
                      <a:endParaRPr lang="de-DE" sz="11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Mittwoch</a:t>
                      </a:r>
                      <a:endParaRPr lang="de-DE" sz="11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100" b="0" kern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Donnerstag</a:t>
                      </a:r>
                      <a:endParaRPr lang="de-DE" sz="11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100" b="0" kern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Freitag</a:t>
                      </a:r>
                      <a:endParaRPr lang="de-DE" sz="11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9324"/>
                  </a:ext>
                </a:extLst>
              </a:tr>
              <a:tr h="441019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kern="1200" dirty="0">
                          <a:effectLst/>
                          <a:latin typeface="+mn-lt"/>
                        </a:rPr>
                        <a:t>08:00 – 12:00</a:t>
                      </a:r>
                      <a:endParaRPr lang="de-DE" sz="9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57200" lvl="1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200" b="1" i="0" u="none" strike="noStrike" kern="1200" noProof="0" dirty="0">
                          <a:effectLst/>
                          <a:latin typeface="+mn-lt"/>
                        </a:rPr>
                        <a:t>Early Bird (</a:t>
                      </a:r>
                      <a:r>
                        <a:rPr lang="de-DE" sz="1200" b="1" i="0" u="none" strike="noStrike" kern="1200" noProof="0" dirty="0" err="1">
                          <a:effectLst/>
                          <a:latin typeface="+mn-lt"/>
                        </a:rPr>
                        <a:t>Vinyasa</a:t>
                      </a:r>
                      <a:r>
                        <a:rPr lang="de-DE" sz="1200" b="1" i="0" u="none" strike="noStrike" kern="1200" noProof="0" dirty="0">
                          <a:effectLst/>
                          <a:latin typeface="+mn-lt"/>
                        </a:rPr>
                        <a:t>) </a:t>
                      </a:r>
                      <a:r>
                        <a:rPr lang="de-DE" sz="1200" b="1" kern="1200" dirty="0">
                          <a:effectLst/>
                          <a:latin typeface="+mn-lt"/>
                        </a:rPr>
                        <a:t>Yoga</a:t>
                      </a:r>
                    </a:p>
                    <a:p>
                      <a:pPr marL="0" lv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kern="1200" dirty="0">
                          <a:effectLst/>
                          <a:latin typeface="+mn-lt"/>
                        </a:rPr>
                        <a:t>Alexandra Bahr </a:t>
                      </a:r>
                    </a:p>
                    <a:p>
                      <a:pPr marL="0" lv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kern="1200" dirty="0">
                          <a:effectLst/>
                          <a:latin typeface="+mn-lt"/>
                        </a:rPr>
                        <a:t>(07:30 – 08:30)</a:t>
                      </a: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+mn-lt"/>
                        </a:rPr>
                        <a:t>Aktiv in den Tag</a:t>
                      </a:r>
                    </a:p>
                    <a:p>
                      <a:pPr marL="0" lv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kern="1200" dirty="0">
                          <a:effectLst/>
                          <a:latin typeface="+mn-lt"/>
                        </a:rPr>
                        <a:t>Francesca Mayer </a:t>
                      </a:r>
                    </a:p>
                    <a:p>
                      <a:pPr marL="0" lv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kern="1200" dirty="0">
                          <a:effectLst/>
                          <a:latin typeface="+mn-lt"/>
                        </a:rPr>
                        <a:t>(08:00 – 09:00)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799136"/>
                  </a:ext>
                </a:extLst>
              </a:tr>
              <a:tr h="0">
                <a:tc gridSpan="7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5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800" kern="12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503029"/>
                  </a:ext>
                </a:extLst>
              </a:tr>
              <a:tr h="441019">
                <a:tc rowSpan="5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  <a:latin typeface="+mn-lt"/>
                        </a:rPr>
                        <a:t>14:00 – 19:00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+mn-lt"/>
                        </a:rPr>
                        <a:t>Fit durch die Grundschule</a:t>
                      </a:r>
                    </a:p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Anja Walz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1. und 2. Klasse (14:15 – 15:00)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+mn-lt"/>
                        </a:rPr>
                        <a:t>Kinderturnen</a:t>
                      </a:r>
                    </a:p>
                    <a:p>
                      <a:pPr marL="0" lv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Alexandra Müller</a:t>
                      </a:r>
                    </a:p>
                    <a:p>
                      <a:pPr marL="228600" lvl="0" indent="-22860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1. Gruppe 3+4-jährige (14:30-15:15</a:t>
                      </a:r>
                      <a:r>
                        <a:rPr lang="de-DE" sz="1200" baseline="0" dirty="0">
                          <a:effectLst/>
                          <a:latin typeface="+mn-lt"/>
                        </a:rPr>
                        <a:t>)</a:t>
                      </a: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069223"/>
                  </a:ext>
                </a:extLst>
              </a:tr>
              <a:tr h="292974">
                <a:tc vMerge="1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9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200" b="1" i="0" u="none" strike="noStrike" noProof="0" dirty="0">
                          <a:effectLst/>
                          <a:latin typeface="+mn-lt"/>
                        </a:rPr>
                        <a:t>Fit durch die Grundschule</a:t>
                      </a:r>
                      <a:endParaRPr lang="en-US" sz="1200" b="1" i="0" u="none" strike="noStrike" noProof="0" dirty="0">
                        <a:effectLst/>
                        <a:latin typeface="+mn-lt"/>
                      </a:endParaRPr>
                    </a:p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200" b="0" i="0" u="none" strike="noStrike" noProof="0" dirty="0">
                          <a:effectLst/>
                          <a:latin typeface="+mn-lt"/>
                        </a:rPr>
                        <a:t>Anja Walz</a:t>
                      </a:r>
                      <a:endParaRPr lang="en-US" sz="1200" b="0" i="0" u="none" strike="noStrike" noProof="0" dirty="0"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noProof="0" dirty="0">
                          <a:effectLst/>
                          <a:latin typeface="+mn-lt"/>
                        </a:rPr>
                        <a:t>3. und 4. Klasse (15:00 – 15:45)</a:t>
                      </a:r>
                      <a:endParaRPr lang="de-DE" sz="36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+mn-lt"/>
                        </a:rPr>
                        <a:t>Kinderturnen</a:t>
                      </a:r>
                    </a:p>
                    <a:p>
                      <a:pPr marL="0" lv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Alexandra Müller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2.</a:t>
                      </a:r>
                      <a:r>
                        <a:rPr lang="de-DE" sz="120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de-DE" sz="1200" dirty="0">
                          <a:effectLst/>
                          <a:latin typeface="+mn-lt"/>
                        </a:rPr>
                        <a:t>Gruppe 5+6-jährige (15:15-16:00</a:t>
                      </a:r>
                      <a:r>
                        <a:rPr lang="de-DE" sz="1200" baseline="0" dirty="0">
                          <a:effectLst/>
                          <a:latin typeface="+mn-lt"/>
                        </a:rPr>
                        <a:t>)</a:t>
                      </a: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070448"/>
                  </a:ext>
                </a:extLst>
              </a:tr>
              <a:tr h="44101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+mn-lt"/>
                        </a:rPr>
                        <a:t>Fit Kids</a:t>
                      </a:r>
                    </a:p>
                    <a:p>
                      <a:pPr marL="0" lv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Mascha Herold</a:t>
                      </a:r>
                    </a:p>
                    <a:p>
                      <a:pPr marL="0" lv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(16:00-17:15)</a:t>
                      </a:r>
                    </a:p>
                  </a:txBody>
                  <a:tcPr marL="0" marR="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kern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lvl="0" indent="-22860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683093"/>
                  </a:ext>
                </a:extLst>
              </a:tr>
              <a:tr h="441019">
                <a:tc vMerge="1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9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200" b="1" dirty="0">
                          <a:effectLst/>
                          <a:latin typeface="+mn-lt"/>
                        </a:rPr>
                        <a:t>Aqua-Gymnastik</a:t>
                      </a:r>
                    </a:p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Regina Walz</a:t>
                      </a:r>
                    </a:p>
                    <a:p>
                      <a:pPr marL="228600" lvl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200" baseline="0" dirty="0">
                          <a:effectLst/>
                          <a:latin typeface="+mn-lt"/>
                        </a:rPr>
                        <a:t>1. Gruppe (16:30-17:15)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kern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335185"/>
                  </a:ext>
                </a:extLst>
              </a:tr>
              <a:tr h="391964">
                <a:tc vMerge="1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9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kern="1200" dirty="0">
                          <a:effectLst/>
                          <a:latin typeface="+mn-lt"/>
                        </a:rPr>
                        <a:t>HIIT</a:t>
                      </a:r>
                    </a:p>
                    <a:p>
                      <a:pPr marL="0" lv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kern="1200" dirty="0">
                          <a:effectLst/>
                          <a:latin typeface="+mn-lt"/>
                        </a:rPr>
                        <a:t>Francesca Mayer</a:t>
                      </a:r>
                      <a:br>
                        <a:rPr lang="de-DE" sz="1200" kern="1200" dirty="0">
                          <a:effectLst/>
                          <a:latin typeface="+mn-lt"/>
                        </a:rPr>
                      </a:br>
                      <a:r>
                        <a:rPr lang="de-DE" sz="1200" kern="1200" dirty="0">
                          <a:effectLst/>
                          <a:latin typeface="+mn-lt"/>
                        </a:rPr>
                        <a:t>(18:00– 19:00)</a:t>
                      </a: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200" b="1" dirty="0">
                          <a:effectLst/>
                          <a:latin typeface="+mn-lt"/>
                        </a:rPr>
                        <a:t>Aqua-Gymnastik</a:t>
                      </a:r>
                    </a:p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Regina Walz</a:t>
                      </a:r>
                    </a:p>
                    <a:p>
                      <a:pPr marL="228600" lvl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200" baseline="0" dirty="0">
                          <a:effectLst/>
                          <a:latin typeface="+mn-lt"/>
                        </a:rPr>
                        <a:t>2. Gruppe (17:20-18:05)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kern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469217"/>
                  </a:ext>
                </a:extLst>
              </a:tr>
              <a:tr h="0">
                <a:tc gridSpan="7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5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685800" lvl="1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de-DE" sz="800" baseline="0" dirty="0">
                        <a:effectLst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800" kern="12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871078"/>
                  </a:ext>
                </a:extLst>
              </a:tr>
              <a:tr h="441019"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  <a:latin typeface="+mn-lt"/>
                        </a:rPr>
                        <a:t>19:00 – 21:00</a:t>
                      </a: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kern="1200" dirty="0">
                          <a:effectLst/>
                          <a:latin typeface="+mn-lt"/>
                        </a:rPr>
                        <a:t>Bodystyling</a:t>
                      </a:r>
                    </a:p>
                    <a:p>
                      <a:pPr marL="0" lv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kern="1200" dirty="0">
                          <a:effectLst/>
                          <a:latin typeface="+mn-lt"/>
                        </a:rPr>
                        <a:t>Francesca Mayer</a:t>
                      </a:r>
                      <a:br>
                        <a:rPr lang="de-DE" sz="1200" kern="1200" dirty="0">
                          <a:effectLst/>
                          <a:latin typeface="+mn-lt"/>
                        </a:rPr>
                      </a:br>
                      <a:r>
                        <a:rPr lang="de-DE" sz="1200" kern="1200" dirty="0">
                          <a:effectLst/>
                          <a:latin typeface="+mn-lt"/>
                        </a:rPr>
                        <a:t>(19:10– 20:10)</a:t>
                      </a: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85800" lvl="1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de-DE" sz="1200" baseline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200" b="1" i="0" u="none" strike="noStrike" kern="1200" noProof="0" dirty="0" err="1">
                          <a:effectLst/>
                          <a:latin typeface="+mn-lt"/>
                        </a:rPr>
                        <a:t>Vinyasa</a:t>
                      </a:r>
                      <a:r>
                        <a:rPr lang="de-DE" sz="1200" b="1" i="0" u="none" strike="noStrike" kern="1200" noProof="0" dirty="0">
                          <a:effectLst/>
                          <a:latin typeface="+mn-lt"/>
                        </a:rPr>
                        <a:t> </a:t>
                      </a:r>
                      <a:r>
                        <a:rPr lang="de-DE" sz="1200" b="1" kern="1200" dirty="0">
                          <a:effectLst/>
                          <a:latin typeface="+mn-lt"/>
                        </a:rPr>
                        <a:t>Yoga</a:t>
                      </a:r>
                    </a:p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kern="1200" dirty="0">
                          <a:effectLst/>
                          <a:latin typeface="+mn-lt"/>
                        </a:rPr>
                        <a:t>Alexandra Bahr</a:t>
                      </a:r>
                    </a:p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kern="1200" dirty="0">
                          <a:effectLst/>
                          <a:latin typeface="+mn-lt"/>
                        </a:rPr>
                        <a:t>(19:00 – 20:00)</a:t>
                      </a: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+mn-lt"/>
                        </a:rPr>
                        <a:t>Outdoor Cross-Fitness</a:t>
                      </a:r>
                    </a:p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Alexander</a:t>
                      </a:r>
                      <a:r>
                        <a:rPr lang="de-DE" sz="1200" baseline="0" dirty="0">
                          <a:effectLst/>
                          <a:latin typeface="+mn-lt"/>
                        </a:rPr>
                        <a:t> Sasse</a:t>
                      </a:r>
                    </a:p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aseline="0" dirty="0">
                          <a:effectLst/>
                          <a:latin typeface="+mn-lt"/>
                        </a:rPr>
                        <a:t>(18:30 – 19:30)</a:t>
                      </a: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943845"/>
                  </a:ext>
                </a:extLst>
              </a:tr>
              <a:tr h="441019">
                <a:tc vMerge="1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+mn-lt"/>
                        </a:rPr>
                        <a:t>Softfitness für Damen</a:t>
                      </a:r>
                    </a:p>
                    <a:p>
                      <a:pPr marL="0" lv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kern="1200" dirty="0">
                          <a:effectLst/>
                          <a:latin typeface="+mn-lt"/>
                        </a:rPr>
                        <a:t>Andrea Bassermann-</a:t>
                      </a:r>
                      <a:r>
                        <a:rPr lang="de-DE" sz="1200" kern="1200" dirty="0" err="1">
                          <a:effectLst/>
                          <a:latin typeface="+mn-lt"/>
                        </a:rPr>
                        <a:t>Löhmann</a:t>
                      </a:r>
                      <a:br>
                        <a:rPr lang="de-DE" sz="1200" kern="1200" dirty="0">
                          <a:effectLst/>
                          <a:latin typeface="+mn-lt"/>
                        </a:rPr>
                      </a:br>
                      <a:r>
                        <a:rPr lang="de-DE" sz="1200" kern="1200" dirty="0">
                          <a:effectLst/>
                          <a:latin typeface="+mn-lt"/>
                        </a:rPr>
                        <a:t>(20:00 – 21:00)</a:t>
                      </a: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85800" lvl="1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de-DE" sz="1200" baseline="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200" b="1" i="0" u="none" strike="noStrike" kern="1200" noProof="0" dirty="0" err="1">
                          <a:effectLst/>
                          <a:latin typeface="+mn-lt"/>
                        </a:rPr>
                        <a:t>Vinyasa</a:t>
                      </a:r>
                      <a:r>
                        <a:rPr lang="de-DE" sz="1200" b="1" i="0" u="none" strike="noStrike" kern="1200" noProof="0" dirty="0">
                          <a:effectLst/>
                          <a:latin typeface="+mn-lt"/>
                        </a:rPr>
                        <a:t> Yoga</a:t>
                      </a:r>
                      <a:endParaRPr lang="en-US" sz="1200" b="0" i="0" u="none" strike="noStrike" kern="1200" noProof="0" dirty="0">
                        <a:effectLst/>
                        <a:latin typeface="+mn-lt"/>
                      </a:endParaRPr>
                    </a:p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200" b="0" i="0" u="none" strike="noStrike" kern="1200" noProof="0" dirty="0">
                          <a:effectLst/>
                          <a:latin typeface="+mn-lt"/>
                        </a:rPr>
                        <a:t>Alexandra Bahr</a:t>
                      </a:r>
                      <a:br>
                        <a:rPr lang="de-DE" sz="1200" b="0" i="0" u="none" strike="noStrike" kern="1200" noProof="0" dirty="0">
                          <a:effectLst/>
                          <a:latin typeface="+mn-lt"/>
                        </a:rPr>
                      </a:br>
                      <a:r>
                        <a:rPr lang="de-DE" sz="1200" b="0" i="0" u="none" strike="noStrike" kern="1200" noProof="0" dirty="0">
                          <a:effectLst/>
                          <a:latin typeface="+mn-lt"/>
                        </a:rPr>
                        <a:t>(20:00– 21:00)</a:t>
                      </a:r>
                      <a:endParaRPr lang="de-DE" sz="3600" dirty="0">
                        <a:latin typeface="+mn-lt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200" b="1" i="0" u="none" strike="noStrike" kern="1200" noProof="0" dirty="0">
                          <a:effectLst/>
                          <a:latin typeface="+mn-lt"/>
                        </a:rPr>
                        <a:t>Damenfitness 50+</a:t>
                      </a:r>
                      <a:endParaRPr lang="de-DE" sz="1200" b="0" i="0" u="none" strike="noStrike" kern="1200" noProof="0" dirty="0">
                        <a:effectLst/>
                        <a:latin typeface="+mn-lt"/>
                      </a:endParaRPr>
                    </a:p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200" b="0" i="0" u="none" strike="noStrike" kern="1200" noProof="0" dirty="0">
                          <a:effectLst/>
                          <a:latin typeface="+mn-lt"/>
                        </a:rPr>
                        <a:t>Francesca Mayer</a:t>
                      </a:r>
                      <a:endParaRPr lang="en-US" sz="1200" b="0" i="0" u="none" strike="noStrike" kern="1200" noProof="0" dirty="0">
                        <a:effectLst/>
                        <a:latin typeface="+mn-lt"/>
                      </a:endParaRPr>
                    </a:p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200" b="0" i="0" u="none" strike="noStrike" kern="1200" noProof="0" dirty="0">
                          <a:effectLst/>
                          <a:latin typeface="+mn-lt"/>
                        </a:rPr>
                        <a:t>(20:00 – 21:00)</a:t>
                      </a:r>
                      <a:endParaRPr lang="de-DE" sz="36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150030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44F0B61B-9242-44F2-9E86-6B491C15E9E8}"/>
              </a:ext>
            </a:extLst>
          </p:cNvPr>
          <p:cNvSpPr/>
          <p:nvPr/>
        </p:nvSpPr>
        <p:spPr>
          <a:xfrm>
            <a:off x="279951" y="6157378"/>
            <a:ext cx="349624" cy="2090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4A5C4F-E50A-4944-9C9C-0F67517434A0}"/>
              </a:ext>
            </a:extLst>
          </p:cNvPr>
          <p:cNvSpPr/>
          <p:nvPr/>
        </p:nvSpPr>
        <p:spPr>
          <a:xfrm>
            <a:off x="3501183" y="6152661"/>
            <a:ext cx="349624" cy="20901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C452B8-A7E5-49D6-BC1A-218268164A85}"/>
              </a:ext>
            </a:extLst>
          </p:cNvPr>
          <p:cNvSpPr/>
          <p:nvPr/>
        </p:nvSpPr>
        <p:spPr>
          <a:xfrm>
            <a:off x="629574" y="6157378"/>
            <a:ext cx="2644589" cy="20901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600" dirty="0" err="1">
                <a:solidFill>
                  <a:schemeClr val="tx2"/>
                </a:solidFill>
                <a:ea typeface="+mn-lt"/>
                <a:cs typeface="+mn-lt"/>
              </a:rPr>
              <a:t>Angebote</a:t>
            </a:r>
            <a:r>
              <a:rPr lang="en-US" sz="16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chemeClr val="tx2"/>
                </a:solidFill>
                <a:ea typeface="+mn-lt"/>
                <a:cs typeface="+mn-lt"/>
              </a:rPr>
              <a:t>für</a:t>
            </a:r>
            <a:r>
              <a:rPr lang="en-US" sz="16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chemeClr val="tx2"/>
                </a:solidFill>
                <a:ea typeface="+mn-lt"/>
                <a:cs typeface="+mn-lt"/>
              </a:rPr>
              <a:t>Erwachsene</a:t>
            </a:r>
            <a:endParaRPr lang="en-US" sz="1600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9BA671-E1E1-428E-8015-35E2B34BD94C}"/>
              </a:ext>
            </a:extLst>
          </p:cNvPr>
          <p:cNvSpPr/>
          <p:nvPr/>
        </p:nvSpPr>
        <p:spPr>
          <a:xfrm>
            <a:off x="3846965" y="6157380"/>
            <a:ext cx="2126514" cy="20429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600" dirty="0" err="1">
                <a:solidFill>
                  <a:schemeClr val="tx2"/>
                </a:solidFill>
                <a:ea typeface="+mn-lt"/>
                <a:cs typeface="+mn-lt"/>
              </a:rPr>
              <a:t>Angebote</a:t>
            </a:r>
            <a:r>
              <a:rPr lang="en-US" sz="16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chemeClr val="tx2"/>
                </a:solidFill>
                <a:ea typeface="+mn-lt"/>
                <a:cs typeface="+mn-lt"/>
              </a:rPr>
              <a:t>für</a:t>
            </a:r>
            <a:r>
              <a:rPr lang="en-US" sz="1600" dirty="0">
                <a:solidFill>
                  <a:schemeClr val="tx2"/>
                </a:solidFill>
                <a:ea typeface="+mn-lt"/>
                <a:cs typeface="+mn-lt"/>
              </a:rPr>
              <a:t> Kinder</a:t>
            </a:r>
            <a:endParaRPr lang="en-US" sz="1600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4F0B61B-9242-44F2-9E86-6B491C15E9E8}"/>
              </a:ext>
            </a:extLst>
          </p:cNvPr>
          <p:cNvSpPr/>
          <p:nvPr/>
        </p:nvSpPr>
        <p:spPr>
          <a:xfrm>
            <a:off x="279950" y="6469251"/>
            <a:ext cx="349624" cy="2090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FB9BA671-E1E1-428E-8015-35E2B34BD94C}"/>
              </a:ext>
            </a:extLst>
          </p:cNvPr>
          <p:cNvSpPr/>
          <p:nvPr/>
        </p:nvSpPr>
        <p:spPr>
          <a:xfrm>
            <a:off x="632562" y="6475816"/>
            <a:ext cx="2654834" cy="19764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600" dirty="0" err="1">
                <a:solidFill>
                  <a:schemeClr val="tx2"/>
                </a:solidFill>
                <a:ea typeface="+mn-lt"/>
                <a:cs typeface="+mn-lt"/>
              </a:rPr>
              <a:t>Kurse</a:t>
            </a:r>
            <a:r>
              <a:rPr lang="en-US" sz="16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chemeClr val="tx2"/>
                </a:solidFill>
                <a:ea typeface="+mn-lt"/>
                <a:cs typeface="+mn-lt"/>
              </a:rPr>
              <a:t>für</a:t>
            </a:r>
            <a:r>
              <a:rPr lang="en-US" sz="16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chemeClr val="tx2"/>
                </a:solidFill>
                <a:ea typeface="+mn-lt"/>
                <a:cs typeface="+mn-lt"/>
              </a:rPr>
              <a:t>Erwachsene</a:t>
            </a:r>
            <a:endParaRPr lang="en-US" sz="1600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148247" y="5862337"/>
            <a:ext cx="5861120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600" dirty="0">
                <a:solidFill>
                  <a:schemeClr val="tx2">
                    <a:lumMod val="75000"/>
                  </a:schemeClr>
                </a:solidFill>
              </a:rPr>
              <a:t>Unsere Angebote sind derzeit sehr gut besucht. </a:t>
            </a:r>
          </a:p>
          <a:p>
            <a:r>
              <a:rPr lang="de-DE" sz="1600" dirty="0">
                <a:solidFill>
                  <a:schemeClr val="tx2">
                    <a:lumMod val="75000"/>
                  </a:schemeClr>
                </a:solidFill>
              </a:rPr>
              <a:t>Haben Sie Interesse oder Fragen, schreiben Sie uns eine Mail an:  Freizeitsport@spvgg-aidlingen.de</a:t>
            </a:r>
            <a:endParaRPr lang="de-DE" sz="1600" dirty="0">
              <a:solidFill>
                <a:schemeClr val="tx2">
                  <a:lumMod val="75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2" name="Rectangle 13">
            <a:extLst>
              <a:ext uri="{FF2B5EF4-FFF2-40B4-BE49-F238E27FC236}">
                <a16:creationId xmlns:a16="http://schemas.microsoft.com/office/drawing/2014/main" id="{9630D5BA-1656-98F0-41C6-97F8BEA82FE2}"/>
              </a:ext>
            </a:extLst>
          </p:cNvPr>
          <p:cNvSpPr/>
          <p:nvPr/>
        </p:nvSpPr>
        <p:spPr>
          <a:xfrm>
            <a:off x="3863441" y="6453698"/>
            <a:ext cx="2126514" cy="21277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600" dirty="0" err="1">
                <a:solidFill>
                  <a:schemeClr val="tx2"/>
                </a:solidFill>
                <a:ea typeface="+mn-lt"/>
                <a:cs typeface="+mn-lt"/>
              </a:rPr>
              <a:t>Kurse</a:t>
            </a:r>
            <a:r>
              <a:rPr lang="en-US" sz="1600" dirty="0">
                <a:solidFill>
                  <a:schemeClr val="tx2"/>
                </a:solidFill>
                <a:ea typeface="+mn-lt"/>
                <a:cs typeface="+mn-lt"/>
              </a:rPr>
              <a:t> für Kinder</a:t>
            </a:r>
            <a:endParaRPr lang="en-US" sz="1600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7404DDD-B37C-F583-0149-0BDA1E7CE6B2}"/>
              </a:ext>
            </a:extLst>
          </p:cNvPr>
          <p:cNvSpPr/>
          <p:nvPr/>
        </p:nvSpPr>
        <p:spPr>
          <a:xfrm>
            <a:off x="3507841" y="6453698"/>
            <a:ext cx="358674" cy="21785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en-US" dirty="0">
              <a:solidFill>
                <a:schemeClr val="tx2"/>
              </a:solidFill>
              <a:ea typeface="Calibri"/>
              <a:cs typeface="Calibri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02825277-F317-590B-C1E2-1F7415973EDC}"/>
              </a:ext>
            </a:extLst>
          </p:cNvPr>
          <p:cNvSpPr/>
          <p:nvPr/>
        </p:nvSpPr>
        <p:spPr>
          <a:xfrm>
            <a:off x="279950" y="5555963"/>
            <a:ext cx="1756444" cy="2090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de-DE" sz="1600" dirty="0">
                <a:solidFill>
                  <a:schemeClr val="tx2"/>
                </a:solidFill>
                <a:ea typeface="+mn-lt"/>
                <a:cs typeface="+mn-lt"/>
              </a:rPr>
              <a:t>Sonnenberghalle</a:t>
            </a:r>
            <a:endParaRPr lang="en-US" dirty="0">
              <a:solidFill>
                <a:schemeClr val="tx2"/>
              </a:solidFill>
              <a:ea typeface="+mn-lt"/>
              <a:cs typeface="+mn-lt"/>
            </a:endParaRPr>
          </a:p>
        </p:txBody>
      </p:sp>
      <p:sp>
        <p:nvSpPr>
          <p:cNvPr id="12" name="Rectangle 13">
            <a:extLst>
              <a:ext uri="{FF2B5EF4-FFF2-40B4-BE49-F238E27FC236}">
                <a16:creationId xmlns:a16="http://schemas.microsoft.com/office/drawing/2014/main" id="{D049B37F-0EF5-F51A-4D42-AD5FDB5EF9EF}"/>
              </a:ext>
            </a:extLst>
          </p:cNvPr>
          <p:cNvSpPr/>
          <p:nvPr/>
        </p:nvSpPr>
        <p:spPr>
          <a:xfrm>
            <a:off x="2258668" y="5555963"/>
            <a:ext cx="1756444" cy="2178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de-DE" sz="1600" dirty="0">
                <a:solidFill>
                  <a:schemeClr val="tx2"/>
                </a:solidFill>
                <a:ea typeface="+mn-lt"/>
                <a:cs typeface="+mn-lt"/>
              </a:rPr>
              <a:t>Buchhaldenhalle</a:t>
            </a:r>
            <a:endParaRPr lang="en-US" dirty="0">
              <a:solidFill>
                <a:schemeClr val="tx2"/>
              </a:solidFill>
              <a:ea typeface="+mn-lt"/>
              <a:cs typeface="+mn-lt"/>
            </a:endParaRPr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A5154497-C74C-70DE-231F-00D1B98343AB}"/>
              </a:ext>
            </a:extLst>
          </p:cNvPr>
          <p:cNvSpPr/>
          <p:nvPr/>
        </p:nvSpPr>
        <p:spPr>
          <a:xfrm>
            <a:off x="4237386" y="5554194"/>
            <a:ext cx="3445718" cy="2178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de-DE" sz="1600" dirty="0">
                <a:solidFill>
                  <a:schemeClr val="tx2"/>
                </a:solidFill>
                <a:ea typeface="+mn-lt"/>
                <a:cs typeface="+mn-lt"/>
              </a:rPr>
              <a:t>Buchhaldenhalle / Gymnastikraum</a:t>
            </a:r>
            <a:endParaRPr lang="en-US" sz="1600" dirty="0">
              <a:solidFill>
                <a:schemeClr val="tx2"/>
              </a:solidFill>
              <a:ea typeface="+mn-lt"/>
              <a:cs typeface="+mn-lt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A3AC271B-8EF6-9ABA-836E-34B72C6180EC}"/>
              </a:ext>
            </a:extLst>
          </p:cNvPr>
          <p:cNvSpPr/>
          <p:nvPr/>
        </p:nvSpPr>
        <p:spPr>
          <a:xfrm>
            <a:off x="7905378" y="5540430"/>
            <a:ext cx="2758249" cy="2178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de-DE" sz="1600" dirty="0">
                <a:solidFill>
                  <a:schemeClr val="tx2"/>
                </a:solidFill>
                <a:ea typeface="+mn-lt"/>
                <a:cs typeface="+mn-lt"/>
              </a:rPr>
              <a:t>Kunstrasenplatz </a:t>
            </a:r>
            <a:r>
              <a:rPr lang="de-DE" sz="1600" dirty="0" err="1">
                <a:solidFill>
                  <a:schemeClr val="tx2"/>
                </a:solidFill>
                <a:ea typeface="+mn-lt"/>
                <a:cs typeface="+mn-lt"/>
              </a:rPr>
              <a:t>Vogelherdle</a:t>
            </a:r>
            <a:endParaRPr lang="en-US" sz="1600" dirty="0">
              <a:solidFill>
                <a:schemeClr val="tx2"/>
              </a:solidFill>
              <a:ea typeface="+mn-lt"/>
              <a:cs typeface="+mn-lt"/>
            </a:endParaRPr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70B5A317-5DB5-27AB-1CFF-AABA63C265F2}"/>
              </a:ext>
            </a:extLst>
          </p:cNvPr>
          <p:cNvSpPr/>
          <p:nvPr/>
        </p:nvSpPr>
        <p:spPr>
          <a:xfrm>
            <a:off x="279950" y="5865570"/>
            <a:ext cx="4480152" cy="2178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de-DE" sz="1600" dirty="0">
                <a:solidFill>
                  <a:schemeClr val="tx2"/>
                </a:solidFill>
                <a:ea typeface="+mn-lt"/>
                <a:cs typeface="+mn-lt"/>
              </a:rPr>
              <a:t>Hallenbad in der </a:t>
            </a:r>
            <a:r>
              <a:rPr lang="de-DE" sz="1600" dirty="0" err="1">
                <a:solidFill>
                  <a:schemeClr val="tx2"/>
                </a:solidFill>
                <a:ea typeface="+mn-lt"/>
                <a:cs typeface="+mn-lt"/>
              </a:rPr>
              <a:t>Schallenbergsporthalle</a:t>
            </a:r>
            <a:r>
              <a:rPr lang="de-DE" sz="16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de-DE" sz="1600" dirty="0" err="1">
                <a:solidFill>
                  <a:schemeClr val="tx2"/>
                </a:solidFill>
                <a:ea typeface="+mn-lt"/>
                <a:cs typeface="+mn-lt"/>
              </a:rPr>
              <a:t>Deufringen</a:t>
            </a:r>
            <a:endParaRPr lang="de-DE" sz="1600" dirty="0">
              <a:solidFill>
                <a:schemeClr val="tx2"/>
              </a:solidFill>
              <a:ea typeface="+mn-lt"/>
              <a:cs typeface="+mn-lt"/>
            </a:endParaRPr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9559FF5B-D6DC-6105-0D84-0BA89BC4F2D1}"/>
              </a:ext>
            </a:extLst>
          </p:cNvPr>
          <p:cNvSpPr/>
          <p:nvPr/>
        </p:nvSpPr>
        <p:spPr>
          <a:xfrm>
            <a:off x="8295960" y="1932927"/>
            <a:ext cx="270994" cy="20901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D812D003-E3B0-37CB-310E-85917997453A}"/>
              </a:ext>
            </a:extLst>
          </p:cNvPr>
          <p:cNvSpPr/>
          <p:nvPr/>
        </p:nvSpPr>
        <p:spPr>
          <a:xfrm>
            <a:off x="8304724" y="1393395"/>
            <a:ext cx="270994" cy="20901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B37C5226-DE94-59B7-9928-81FF674D5EA3}"/>
              </a:ext>
            </a:extLst>
          </p:cNvPr>
          <p:cNvSpPr/>
          <p:nvPr/>
        </p:nvSpPr>
        <p:spPr>
          <a:xfrm>
            <a:off x="5028563" y="1163688"/>
            <a:ext cx="257392" cy="20901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E7CBA608-0147-6231-C40B-539B890CC8F0}"/>
              </a:ext>
            </a:extLst>
          </p:cNvPr>
          <p:cNvSpPr/>
          <p:nvPr/>
        </p:nvSpPr>
        <p:spPr>
          <a:xfrm>
            <a:off x="2852254" y="4227034"/>
            <a:ext cx="257390" cy="2090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013C32D7-EEE7-BF1E-EF99-D5148B1748BA}"/>
              </a:ext>
            </a:extLst>
          </p:cNvPr>
          <p:cNvSpPr/>
          <p:nvPr/>
        </p:nvSpPr>
        <p:spPr>
          <a:xfrm>
            <a:off x="2852254" y="4756785"/>
            <a:ext cx="257389" cy="2090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D8D876BF-1E44-6EAD-641B-E1DA91BD64B3}"/>
              </a:ext>
            </a:extLst>
          </p:cNvPr>
          <p:cNvSpPr/>
          <p:nvPr/>
        </p:nvSpPr>
        <p:spPr>
          <a:xfrm>
            <a:off x="8313489" y="749357"/>
            <a:ext cx="253465" cy="2090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F0677019-1D03-BF99-CB20-F598BBC1F746}"/>
              </a:ext>
            </a:extLst>
          </p:cNvPr>
          <p:cNvSpPr/>
          <p:nvPr/>
        </p:nvSpPr>
        <p:spPr>
          <a:xfrm>
            <a:off x="6719862" y="4188304"/>
            <a:ext cx="257391" cy="2090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F10D603C-47D0-25AD-53C0-A2BAED045A01}"/>
              </a:ext>
            </a:extLst>
          </p:cNvPr>
          <p:cNvSpPr/>
          <p:nvPr/>
        </p:nvSpPr>
        <p:spPr>
          <a:xfrm>
            <a:off x="6719862" y="4768038"/>
            <a:ext cx="266812" cy="2090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">
            <a:extLst>
              <a:ext uri="{FF2B5EF4-FFF2-40B4-BE49-F238E27FC236}">
                <a16:creationId xmlns:a16="http://schemas.microsoft.com/office/drawing/2014/main" id="{8827769B-50F8-36A0-1C75-C8D5B2771842}"/>
              </a:ext>
            </a:extLst>
          </p:cNvPr>
          <p:cNvSpPr/>
          <p:nvPr/>
        </p:nvSpPr>
        <p:spPr>
          <a:xfrm>
            <a:off x="8314385" y="4779020"/>
            <a:ext cx="266812" cy="2090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">
            <a:extLst>
              <a:ext uri="{FF2B5EF4-FFF2-40B4-BE49-F238E27FC236}">
                <a16:creationId xmlns:a16="http://schemas.microsoft.com/office/drawing/2014/main" id="{CA796408-9A1E-6985-2869-041C51F3997A}"/>
              </a:ext>
            </a:extLst>
          </p:cNvPr>
          <p:cNvSpPr/>
          <p:nvPr/>
        </p:nvSpPr>
        <p:spPr>
          <a:xfrm>
            <a:off x="8335626" y="4227034"/>
            <a:ext cx="257391" cy="2090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">
            <a:extLst>
              <a:ext uri="{FF2B5EF4-FFF2-40B4-BE49-F238E27FC236}">
                <a16:creationId xmlns:a16="http://schemas.microsoft.com/office/drawing/2014/main" id="{892EED7D-4A8A-A4C2-11C1-58E27FDDBB45}"/>
              </a:ext>
            </a:extLst>
          </p:cNvPr>
          <p:cNvSpPr/>
          <p:nvPr/>
        </p:nvSpPr>
        <p:spPr>
          <a:xfrm>
            <a:off x="5028564" y="3586793"/>
            <a:ext cx="257391" cy="2090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694D145B-546C-5AB6-AC7B-D5CF2AD9FFD5}"/>
              </a:ext>
            </a:extLst>
          </p:cNvPr>
          <p:cNvSpPr/>
          <p:nvPr/>
        </p:nvSpPr>
        <p:spPr>
          <a:xfrm>
            <a:off x="5028563" y="3020317"/>
            <a:ext cx="257392" cy="2090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">
            <a:extLst>
              <a:ext uri="{FF2B5EF4-FFF2-40B4-BE49-F238E27FC236}">
                <a16:creationId xmlns:a16="http://schemas.microsoft.com/office/drawing/2014/main" id="{AD118257-2E00-F165-A66C-EF0559592571}"/>
              </a:ext>
            </a:extLst>
          </p:cNvPr>
          <p:cNvSpPr/>
          <p:nvPr/>
        </p:nvSpPr>
        <p:spPr>
          <a:xfrm>
            <a:off x="2852254" y="3619160"/>
            <a:ext cx="257390" cy="2090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ADDCD15A-22D5-DC64-7DFB-8883EEC15196}"/>
              </a:ext>
            </a:extLst>
          </p:cNvPr>
          <p:cNvSpPr/>
          <p:nvPr/>
        </p:nvSpPr>
        <p:spPr>
          <a:xfrm>
            <a:off x="5028563" y="2470021"/>
            <a:ext cx="262516" cy="21785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en-US" dirty="0">
              <a:solidFill>
                <a:schemeClr val="tx2"/>
              </a:solidFill>
              <a:ea typeface="Calibri"/>
              <a:cs typeface="Calibri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728BEC-831E-454C-4481-407259E37E45}"/>
              </a:ext>
            </a:extLst>
          </p:cNvPr>
          <p:cNvSpPr/>
          <p:nvPr/>
        </p:nvSpPr>
        <p:spPr>
          <a:xfrm>
            <a:off x="5028563" y="1713984"/>
            <a:ext cx="257392" cy="20901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02629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A329F074BE7554D865EE868E347447F" ma:contentTypeVersion="6" ma:contentTypeDescription="Ein neues Dokument erstellen." ma:contentTypeScope="" ma:versionID="6c96082714cc3447f72b107a76861a21">
  <xsd:schema xmlns:xsd="http://www.w3.org/2001/XMLSchema" xmlns:xs="http://www.w3.org/2001/XMLSchema" xmlns:p="http://schemas.microsoft.com/office/2006/metadata/properties" xmlns:ns2="f2745861-4dae-4648-a4e4-cc966615703e" xmlns:ns3="3a044b38-52b4-4965-a183-521518daf717" targetNamespace="http://schemas.microsoft.com/office/2006/metadata/properties" ma:root="true" ma:fieldsID="9b5eb6c8145c7cbe8968a7fbf367b382" ns2:_="" ns3:_="">
    <xsd:import namespace="f2745861-4dae-4648-a4e4-cc966615703e"/>
    <xsd:import namespace="3a044b38-52b4-4965-a183-521518daf7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745861-4dae-4648-a4e4-cc96661570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44b38-52b4-4965-a183-521518daf71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62EBCC-697B-4447-8DC2-BE44D9AECF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7D94E5-280E-4E2B-B62D-E15C1CD8B8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745861-4dae-4648-a4e4-cc966615703e"/>
    <ds:schemaRef ds:uri="3a044b38-52b4-4965-a183-521518daf7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F103AF-058D-41D1-96FB-222C9E2A3615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3a044b38-52b4-4965-a183-521518daf717"/>
    <ds:schemaRef ds:uri="f2745861-4dae-4648-a4e4-cc966615703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Breitbild</PresentationFormat>
  <Paragraphs>64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Geschäftsstelle</dc:creator>
  <cp:lastModifiedBy>Birgit Teichmann</cp:lastModifiedBy>
  <cp:revision>364</cp:revision>
  <dcterms:created xsi:type="dcterms:W3CDTF">2021-03-05T18:19:09Z</dcterms:created>
  <dcterms:modified xsi:type="dcterms:W3CDTF">2023-08-19T19:46:57Z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0x0101003A329F074BE7554D865EE868E347447F</vt:lpwstr>
  </property>
</Properties>
</file>